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574" autoAdjust="0"/>
    <p:restoredTop sz="94660"/>
  </p:normalViewPr>
  <p:slideViewPr>
    <p:cSldViewPr snapToGrid="0">
      <p:cViewPr varScale="1">
        <p:scale>
          <a:sx n="89" d="100"/>
          <a:sy n="89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908925" y="4314825"/>
            <a:ext cx="2911475" cy="374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13F7F9-6C67-47F0-9AC2-05F4D9776963}" type="datetimeFigureOut">
              <a:rPr lang="en-US"/>
              <a:pPr>
                <a:defRPr/>
              </a:pPr>
              <a:t>9/22/2019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4350"/>
            <a:ext cx="6400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338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9DD0EE-FD0D-4CA1-B260-F574D9618DF3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269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9E49EC-FC3D-4A1B-955D-2B7CC9A1A219}" type="datetimeFigureOut">
              <a:rPr lang="en-US"/>
              <a:pPr>
                <a:defRPr/>
              </a:pPr>
              <a:t>9/22/2019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93A9C0-B0B8-4433-A530-2CD1E9680D4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243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1709B8B9-BC3D-473A-A4CE-75613826E98A}" type="datetimeFigureOut">
              <a:rPr lang="en-US"/>
              <a:pPr>
                <a:defRPr/>
              </a:pPr>
              <a:t>9/22/2019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980D6F-C1E4-4C46-90C9-C1CCE38913FB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7429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8"/>
          <p:cNvSpPr txBox="1"/>
          <p:nvPr/>
        </p:nvSpPr>
        <p:spPr>
          <a:xfrm>
            <a:off x="476250" y="933450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</a:rPr>
              <a:t>“</a:t>
            </a:r>
          </a:p>
        </p:txBody>
      </p:sp>
      <p:sp>
        <p:nvSpPr>
          <p:cNvPr id="7" name="TextBox 9"/>
          <p:cNvSpPr txBox="1"/>
          <p:nvPr/>
        </p:nvSpPr>
        <p:spPr>
          <a:xfrm>
            <a:off x="10983913" y="2701925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 eaLnBrk="1" fontAlgn="auto" hangingPunct="1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4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EF4A5F31-0C92-40FA-AEBE-22CD059D2167}" type="datetimeFigureOut">
              <a:rPr lang="en-US"/>
              <a:pPr>
                <a:defRPr/>
              </a:pPr>
              <a:t>9/22/2019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5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F54905-F050-4385-AEED-8694B7C4592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7060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7813675" y="379413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A20E227E-EC59-4358-A41E-98B7202293AD}" type="datetimeFigureOut">
              <a:rPr lang="en-US"/>
              <a:pPr>
                <a:defRPr/>
              </a:pPr>
              <a:t>9/22/2019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1D070D-B191-4A14-AD31-CE444FEDDFC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2650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B9F30C-0E42-4759-B46D-1CB59242E4C3}" type="datetimeFigureOut">
              <a:rPr lang="en-US"/>
              <a:pPr>
                <a:defRPr/>
              </a:pPr>
              <a:t>9/22/2019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BD2A74-37D8-4949-BADC-71C1F781BC8D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3518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AA935-F6A5-4578-B598-B9F633C40FB0}" type="datetimeFigureOut">
              <a:rPr lang="en-US"/>
              <a:pPr>
                <a:defRPr/>
              </a:pPr>
              <a:t>9/22/2019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B10E6D-BE0F-498C-A696-963E3E29C8A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1112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4A947E-54C0-4F24-A280-16D1E418C622}" type="datetimeFigureOut">
              <a:rPr lang="en-US"/>
              <a:pPr>
                <a:defRPr/>
              </a:pPr>
              <a:t>9/22/2019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223CD7-DBCE-45A3-979A-0B4EA9629A3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7322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813675" y="379413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33F479CB-2F72-44B8-8AA7-9B26DC9CC985}" type="datetimeFigureOut">
              <a:rPr lang="en-US"/>
              <a:pPr>
                <a:defRPr/>
              </a:pPr>
              <a:t>9/22/2019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16F4A9-52B3-470C-A799-F5C7939F6DDD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001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569A1F-B483-4933-88A1-7F1767F3C05B}" type="datetimeFigureOut">
              <a:rPr lang="en-US"/>
              <a:pPr>
                <a:defRPr/>
              </a:pPr>
              <a:t>9/22/2019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DF6933-83B3-4994-B90A-620FD012729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389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/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97CF0C72-8204-46B4-AFFD-E4A689B4C8DB}" type="datetimeFigureOut">
              <a:rPr lang="en-US"/>
              <a:pPr>
                <a:defRPr/>
              </a:pPr>
              <a:t>9/22/2019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350" cy="363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64AAF2-2DC7-4CED-8CEC-66389C581E5C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804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BD8751-A1D0-4F70-B32C-7906FC97594A}" type="datetimeFigureOut">
              <a:rPr lang="en-US"/>
              <a:pPr>
                <a:defRPr/>
              </a:pPr>
              <a:t>9/22/2019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303497-A8D9-4743-9F76-1E9B709FC8B7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280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0BE29F-CD40-4B0A-948D-8E7FCDB4EDCC}" type="datetimeFigureOut">
              <a:rPr lang="en-US"/>
              <a:pPr>
                <a:defRPr/>
              </a:pPr>
              <a:t>9/22/2019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1CD911-6AD8-4A21-9257-157009EAF60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512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3F08B9-CB74-4F30-8FD1-193366B45715}" type="datetimeFigureOut">
              <a:rPr lang="en-US"/>
              <a:pPr>
                <a:defRPr/>
              </a:pPr>
              <a:t>9/22/2019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F3DFF2-8612-47DE-9F58-8E1C911A0B8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899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24878D-DF46-49CF-962D-EAD033F4485A}" type="datetimeFigureOut">
              <a:rPr lang="en-US"/>
              <a:pPr>
                <a:defRPr/>
              </a:pPr>
              <a:t>9/22/2019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DA507F-52FE-4BC9-A5CD-1A8DFFFA11E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560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3EAC5E-2B63-4CF7-A290-FD35BB526CD6}" type="datetimeFigureOut">
              <a:rPr lang="en-US"/>
              <a:pPr>
                <a:defRPr/>
              </a:pPr>
              <a:t>9/22/2019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158842-3861-4CEB-9CF0-B5A9D2C51F91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796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1827F9-39B0-443F-83F3-620A3C139019}" type="datetimeFigureOut">
              <a:rPr lang="en-US"/>
              <a:pPr>
                <a:defRPr/>
              </a:pPr>
              <a:t>9/22/2019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0A9C69-9ABF-4C49-B595-DE3E22F4CA2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102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144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3588"/>
            <a:ext cx="8610600" cy="12938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85800" y="2193925"/>
            <a:ext cx="10820400" cy="402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 smtClean="0"/>
              <a:t>Click to edit Master text styles</a:t>
            </a:r>
          </a:p>
          <a:p>
            <a:pPr lvl="1"/>
            <a:r>
              <a:rPr lang="en-US" altLang="fr-FR" smtClean="0"/>
              <a:t>Second level</a:t>
            </a:r>
          </a:p>
          <a:p>
            <a:pPr lvl="2"/>
            <a:r>
              <a:rPr lang="en-US" altLang="fr-FR" smtClean="0"/>
              <a:t>Third level</a:t>
            </a:r>
          </a:p>
          <a:p>
            <a:pPr lvl="3"/>
            <a:r>
              <a:rPr lang="en-US" altLang="fr-FR" smtClean="0"/>
              <a:t>Fourth level</a:t>
            </a:r>
          </a:p>
          <a:p>
            <a:pPr lvl="4"/>
            <a:r>
              <a:rPr lang="en-US" altLang="fr-FR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4725" y="6356350"/>
            <a:ext cx="29114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E789DA0-C322-4986-A436-50AD644943E2}" type="datetimeFigureOut">
              <a:rPr lang="en-US"/>
              <a:pPr>
                <a:defRPr/>
              </a:pPr>
              <a:t>9/22/2019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6350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B72EE26-8AE1-46E9-959A-82281D7089EB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4" r:id="rId1"/>
    <p:sldLayoutId id="2147483813" r:id="rId2"/>
    <p:sldLayoutId id="2147483825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6" r:id="rId11"/>
    <p:sldLayoutId id="2147483827" r:id="rId12"/>
    <p:sldLayoutId id="2147483828" r:id="rId13"/>
    <p:sldLayoutId id="2147483821" r:id="rId14"/>
    <p:sldLayoutId id="2147483822" r:id="rId15"/>
    <p:sldLayoutId id="2147483823" r:id="rId16"/>
    <p:sldLayoutId id="2147483829" r:id="rId17"/>
  </p:sldLayoutIdLst>
  <p:txStyles>
    <p:titleStyle>
      <a:lvl1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2pPr>
      <a:lvl3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3pPr>
      <a:lvl4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4pPr>
      <a:lvl5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5pPr>
      <a:lvl6pPr marL="4572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6pPr>
      <a:lvl7pPr marL="9144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7pPr>
      <a:lvl8pPr marL="13716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8pPr>
      <a:lvl9pPr marL="18288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tiff"/><Relationship Id="rId4" Type="http://schemas.openxmlformats.org/officeDocument/2006/relationships/image" Target="../media/image5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6.tiff"/><Relationship Id="rId4" Type="http://schemas.openxmlformats.org/officeDocument/2006/relationships/image" Target="../media/image5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4.png"/><Relationship Id="rId4" Type="http://schemas.openxmlformats.org/officeDocument/2006/relationships/image" Target="../media/image6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4.png"/><Relationship Id="rId4" Type="http://schemas.openxmlformats.org/officeDocument/2006/relationships/image" Target="../media/image6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4.png"/><Relationship Id="rId4" Type="http://schemas.openxmlformats.org/officeDocument/2006/relationships/image" Target="../media/image6.tif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0"/>
            <a:ext cx="9448800" cy="18256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Questions </a:t>
            </a:r>
            <a:r>
              <a:rPr lang="fr-FR" dirty="0" smtClean="0"/>
              <a:t>FLASH n°14</a:t>
            </a:r>
            <a:endParaRPr lang="fr-FR" dirty="0"/>
          </a:p>
        </p:txBody>
      </p:sp>
      <p:sp>
        <p:nvSpPr>
          <p:cNvPr id="8195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0"/>
            <a:ext cx="9448800" cy="685800"/>
          </a:xfrm>
        </p:spPr>
        <p:txBody>
          <a:bodyPr/>
          <a:lstStyle/>
          <a:p>
            <a:pPr eaLnBrk="1" hangingPunct="1"/>
            <a:r>
              <a:rPr lang="fr-FR" altLang="fr-FR" dirty="0" smtClean="0"/>
              <a:t>Géométrie mentale , calcul mental, et algorithmique</a:t>
            </a:r>
          </a:p>
        </p:txBody>
      </p:sp>
      <p:sp>
        <p:nvSpPr>
          <p:cNvPr id="8196" name="ZoneTexte 2"/>
          <p:cNvSpPr txBox="1">
            <a:spLocks noChangeArrowheads="1"/>
          </p:cNvSpPr>
          <p:nvPr/>
        </p:nvSpPr>
        <p:spPr bwMode="auto">
          <a:xfrm>
            <a:off x="7972425" y="863600"/>
            <a:ext cx="3934090" cy="52322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 smtClean="0">
                <a:solidFill>
                  <a:srgbClr val="FFFF00"/>
                </a:solidFill>
                <a:latin typeface="Baskerville Old Face" panose="02020602080505020303" pitchFamily="18" charset="0"/>
              </a:rPr>
              <a:t>Mardi 24 </a:t>
            </a:r>
            <a:r>
              <a:rPr lang="fr-FR" altLang="fr-FR" sz="2800" b="1" dirty="0">
                <a:solidFill>
                  <a:srgbClr val="FFFF00"/>
                </a:solidFill>
                <a:latin typeface="Baskerville Old Face" panose="02020602080505020303" pitchFamily="18" charset="0"/>
              </a:rPr>
              <a:t>Septembre 2019</a:t>
            </a:r>
          </a:p>
        </p:txBody>
      </p:sp>
      <p:sp>
        <p:nvSpPr>
          <p:cNvPr id="8197" name="ZoneTexte 3"/>
          <p:cNvSpPr txBox="1">
            <a:spLocks noChangeArrowheads="1"/>
          </p:cNvSpPr>
          <p:nvPr/>
        </p:nvSpPr>
        <p:spPr bwMode="auto">
          <a:xfrm>
            <a:off x="9934575" y="2536825"/>
            <a:ext cx="106150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1800" b="1" dirty="0" smtClean="0">
                <a:solidFill>
                  <a:srgbClr val="FF0000"/>
                </a:solidFill>
              </a:rPr>
              <a:t>5eme A</a:t>
            </a:r>
            <a:endParaRPr lang="fr-FR" altLang="fr-FR" sz="1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 advTm="30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16885" y="4240384"/>
            <a:ext cx="1728834" cy="169558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</a:t>
            </a:r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4" name="Bouton Solution"/>
          <p:cNvSpPr txBox="1">
            <a:spLocks noChangeArrowheads="1"/>
          </p:cNvSpPr>
          <p:nvPr/>
        </p:nvSpPr>
        <p:spPr bwMode="auto">
          <a:xfrm>
            <a:off x="10254252" y="6201002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3052" y="3718096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7263" y="6161088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8"/>
          <p:cNvSpPr txBox="1"/>
          <p:nvPr/>
        </p:nvSpPr>
        <p:spPr>
          <a:xfrm>
            <a:off x="4421559" y="6161087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2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9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7263" y="5865828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ZoneTexte 2"/>
          <p:cNvSpPr txBox="1">
            <a:spLocks noChangeArrowheads="1"/>
          </p:cNvSpPr>
          <p:nvPr/>
        </p:nvSpPr>
        <p:spPr bwMode="auto">
          <a:xfrm>
            <a:off x="0" y="1436688"/>
            <a:ext cx="401424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 smtClean="0">
                <a:solidFill>
                  <a:srgbClr val="FFFF00"/>
                </a:solidFill>
              </a:rPr>
              <a:t>La figure suivante est :</a:t>
            </a:r>
            <a:endParaRPr lang="fr-FR" altLang="fr-FR" sz="2800" b="1" dirty="0">
              <a:solidFill>
                <a:srgbClr val="FFFF00"/>
              </a:solidFill>
            </a:endParaRPr>
          </a:p>
        </p:txBody>
      </p:sp>
      <p:sp>
        <p:nvSpPr>
          <p:cNvPr id="11" name="ZoneTexte 3"/>
          <p:cNvSpPr txBox="1">
            <a:spLocks noChangeArrowheads="1"/>
          </p:cNvSpPr>
          <p:nvPr/>
        </p:nvSpPr>
        <p:spPr bwMode="auto">
          <a:xfrm>
            <a:off x="166688" y="1886449"/>
            <a:ext cx="220925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A.  </a:t>
            </a:r>
            <a:r>
              <a:rPr lang="fr-FR" altLang="fr-FR" sz="2800" b="1" dirty="0" smtClean="0"/>
              <a:t>Un cube</a:t>
            </a:r>
            <a:endParaRPr lang="fr-FR" altLang="fr-FR" sz="2800" b="1" dirty="0"/>
          </a:p>
        </p:txBody>
      </p:sp>
      <p:sp>
        <p:nvSpPr>
          <p:cNvPr id="12" name="ZoneTexte 5"/>
          <p:cNvSpPr txBox="1">
            <a:spLocks noChangeArrowheads="1"/>
          </p:cNvSpPr>
          <p:nvPr/>
        </p:nvSpPr>
        <p:spPr bwMode="auto">
          <a:xfrm>
            <a:off x="201524" y="2408736"/>
            <a:ext cx="312297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B.  </a:t>
            </a:r>
            <a:r>
              <a:rPr lang="fr-FR" altLang="fr-FR" sz="2800" b="1" dirty="0" smtClean="0"/>
              <a:t>Un pavé droit</a:t>
            </a:r>
            <a:endParaRPr lang="fr-FR" altLang="fr-FR" sz="2800" b="1" dirty="0"/>
          </a:p>
        </p:txBody>
      </p:sp>
      <p:sp>
        <p:nvSpPr>
          <p:cNvPr id="13" name="ZoneTexte 6"/>
          <p:cNvSpPr txBox="1">
            <a:spLocks noChangeArrowheads="1"/>
          </p:cNvSpPr>
          <p:nvPr/>
        </p:nvSpPr>
        <p:spPr bwMode="auto">
          <a:xfrm>
            <a:off x="140561" y="2932611"/>
            <a:ext cx="247856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C.  </a:t>
            </a:r>
            <a:r>
              <a:rPr lang="fr-FR" altLang="fr-FR" sz="2800" b="1" dirty="0" smtClean="0"/>
              <a:t>Un prisme</a:t>
            </a:r>
            <a:endParaRPr lang="fr-FR" altLang="fr-FR" sz="2800" b="1" dirty="0"/>
          </a:p>
        </p:txBody>
      </p:sp>
      <p:sp>
        <p:nvSpPr>
          <p:cNvPr id="14" name="ZoneTexte 7"/>
          <p:cNvSpPr txBox="1">
            <a:spLocks noChangeArrowheads="1"/>
          </p:cNvSpPr>
          <p:nvPr/>
        </p:nvSpPr>
        <p:spPr bwMode="auto">
          <a:xfrm>
            <a:off x="149270" y="3456486"/>
            <a:ext cx="269176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D.  </a:t>
            </a:r>
            <a:r>
              <a:rPr lang="fr-FR" altLang="fr-FR" sz="2800" b="1" dirty="0" smtClean="0"/>
              <a:t>Un cylindre</a:t>
            </a:r>
            <a:endParaRPr lang="fr-FR" altLang="fr-FR" sz="2800" b="1" dirty="0"/>
          </a:p>
        </p:txBody>
      </p:sp>
      <p:sp>
        <p:nvSpPr>
          <p:cNvPr id="15" name="ZoneTexte 8"/>
          <p:cNvSpPr txBox="1">
            <a:spLocks noChangeArrowheads="1"/>
          </p:cNvSpPr>
          <p:nvPr/>
        </p:nvSpPr>
        <p:spPr bwMode="auto">
          <a:xfrm>
            <a:off x="210233" y="3978774"/>
            <a:ext cx="323838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E.  </a:t>
            </a:r>
            <a:r>
              <a:rPr lang="fr-FR" altLang="fr-FR" sz="2800" b="1" dirty="0" smtClean="0"/>
              <a:t>Une pyramide</a:t>
            </a:r>
            <a:endParaRPr lang="fr-FR" altLang="fr-FR" sz="2800" b="1" dirty="0"/>
          </a:p>
        </p:txBody>
      </p:sp>
      <p:sp>
        <p:nvSpPr>
          <p:cNvPr id="16" name="ZoneTexte 9"/>
          <p:cNvSpPr txBox="1">
            <a:spLocks noChangeArrowheads="1"/>
          </p:cNvSpPr>
          <p:nvPr/>
        </p:nvSpPr>
        <p:spPr bwMode="auto">
          <a:xfrm>
            <a:off x="210233" y="4502649"/>
            <a:ext cx="210826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F. </a:t>
            </a:r>
            <a:r>
              <a:rPr lang="fr-FR" altLang="fr-FR" sz="2800" b="1" dirty="0" smtClean="0"/>
              <a:t> Un cône</a:t>
            </a:r>
            <a:endParaRPr lang="fr-FR" altLang="fr-FR" sz="2800" b="1" dirty="0"/>
          </a:p>
        </p:txBody>
      </p:sp>
      <p:sp>
        <p:nvSpPr>
          <p:cNvPr id="17" name="ZoneTexte 9"/>
          <p:cNvSpPr txBox="1">
            <a:spLocks noChangeArrowheads="1"/>
          </p:cNvSpPr>
          <p:nvPr/>
        </p:nvSpPr>
        <p:spPr bwMode="auto">
          <a:xfrm>
            <a:off x="79598" y="5025592"/>
            <a:ext cx="274786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G</a:t>
            </a:r>
            <a:r>
              <a:rPr lang="fr-FR" altLang="fr-FR" sz="2800" b="1" dirty="0" smtClean="0"/>
              <a:t>.  Une sphère</a:t>
            </a:r>
            <a:endParaRPr lang="fr-FR" altLang="fr-FR" sz="2800" b="1" dirty="0"/>
          </a:p>
        </p:txBody>
      </p:sp>
      <p:pic>
        <p:nvPicPr>
          <p:cNvPr id="18" name="Imag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75369" y="2075655"/>
            <a:ext cx="4071474" cy="3473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8974711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96296E-6 L 0.46888 0.00255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38743" y="4175722"/>
            <a:ext cx="1719954" cy="16868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</a:t>
            </a:r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4" name="Bouton Solution"/>
          <p:cNvSpPr txBox="1">
            <a:spLocks noChangeArrowheads="1"/>
          </p:cNvSpPr>
          <p:nvPr/>
        </p:nvSpPr>
        <p:spPr bwMode="auto">
          <a:xfrm>
            <a:off x="10271670" y="6234392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0470" y="3618034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7263" y="6161088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8"/>
          <p:cNvSpPr txBox="1"/>
          <p:nvPr/>
        </p:nvSpPr>
        <p:spPr>
          <a:xfrm>
            <a:off x="4421559" y="6161087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2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9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7263" y="5865828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ZoneTexte 2"/>
          <p:cNvSpPr txBox="1">
            <a:spLocks noChangeArrowheads="1"/>
          </p:cNvSpPr>
          <p:nvPr/>
        </p:nvSpPr>
        <p:spPr bwMode="auto">
          <a:xfrm>
            <a:off x="0" y="1436688"/>
            <a:ext cx="401424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 smtClean="0">
                <a:solidFill>
                  <a:srgbClr val="FFFF00"/>
                </a:solidFill>
              </a:rPr>
              <a:t>La figure suivante est :</a:t>
            </a:r>
            <a:endParaRPr lang="fr-FR" altLang="fr-FR" sz="2800" b="1" dirty="0">
              <a:solidFill>
                <a:srgbClr val="FFFF00"/>
              </a:solidFill>
            </a:endParaRPr>
          </a:p>
        </p:txBody>
      </p:sp>
      <p:sp>
        <p:nvSpPr>
          <p:cNvPr id="11" name="ZoneTexte 3"/>
          <p:cNvSpPr txBox="1">
            <a:spLocks noChangeArrowheads="1"/>
          </p:cNvSpPr>
          <p:nvPr/>
        </p:nvSpPr>
        <p:spPr bwMode="auto">
          <a:xfrm>
            <a:off x="166688" y="1886449"/>
            <a:ext cx="220925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A.  </a:t>
            </a:r>
            <a:r>
              <a:rPr lang="fr-FR" altLang="fr-FR" sz="2800" b="1" dirty="0" smtClean="0"/>
              <a:t>Un cube</a:t>
            </a:r>
            <a:endParaRPr lang="fr-FR" altLang="fr-FR" sz="2800" b="1" dirty="0"/>
          </a:p>
        </p:txBody>
      </p:sp>
      <p:sp>
        <p:nvSpPr>
          <p:cNvPr id="12" name="ZoneTexte 5"/>
          <p:cNvSpPr txBox="1">
            <a:spLocks noChangeArrowheads="1"/>
          </p:cNvSpPr>
          <p:nvPr/>
        </p:nvSpPr>
        <p:spPr bwMode="auto">
          <a:xfrm>
            <a:off x="166688" y="2408736"/>
            <a:ext cx="312297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B.   </a:t>
            </a:r>
            <a:r>
              <a:rPr lang="fr-FR" altLang="fr-FR" sz="2800" b="1" dirty="0" smtClean="0"/>
              <a:t>Un pavé droit</a:t>
            </a:r>
            <a:endParaRPr lang="fr-FR" altLang="fr-FR" sz="2800" b="1" dirty="0"/>
          </a:p>
        </p:txBody>
      </p:sp>
      <p:sp>
        <p:nvSpPr>
          <p:cNvPr id="13" name="ZoneTexte 6"/>
          <p:cNvSpPr txBox="1">
            <a:spLocks noChangeArrowheads="1"/>
          </p:cNvSpPr>
          <p:nvPr/>
        </p:nvSpPr>
        <p:spPr bwMode="auto">
          <a:xfrm>
            <a:off x="166688" y="2932611"/>
            <a:ext cx="247856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C.  </a:t>
            </a:r>
            <a:r>
              <a:rPr lang="fr-FR" altLang="fr-FR" sz="2800" b="1" dirty="0" smtClean="0"/>
              <a:t>Un prisme</a:t>
            </a:r>
            <a:endParaRPr lang="fr-FR" altLang="fr-FR" sz="2800" b="1" dirty="0"/>
          </a:p>
        </p:txBody>
      </p:sp>
      <p:sp>
        <p:nvSpPr>
          <p:cNvPr id="14" name="ZoneTexte 7"/>
          <p:cNvSpPr txBox="1">
            <a:spLocks noChangeArrowheads="1"/>
          </p:cNvSpPr>
          <p:nvPr/>
        </p:nvSpPr>
        <p:spPr bwMode="auto">
          <a:xfrm>
            <a:off x="166688" y="3456486"/>
            <a:ext cx="269176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D.  </a:t>
            </a:r>
            <a:r>
              <a:rPr lang="fr-FR" altLang="fr-FR" sz="2800" b="1" dirty="0" smtClean="0"/>
              <a:t>Un cylindre</a:t>
            </a:r>
            <a:endParaRPr lang="fr-FR" altLang="fr-FR" sz="2800" b="1" dirty="0"/>
          </a:p>
        </p:txBody>
      </p:sp>
      <p:sp>
        <p:nvSpPr>
          <p:cNvPr id="15" name="ZoneTexte 8"/>
          <p:cNvSpPr txBox="1">
            <a:spLocks noChangeArrowheads="1"/>
          </p:cNvSpPr>
          <p:nvPr/>
        </p:nvSpPr>
        <p:spPr bwMode="auto">
          <a:xfrm>
            <a:off x="166688" y="3978774"/>
            <a:ext cx="323838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E.   </a:t>
            </a:r>
            <a:r>
              <a:rPr lang="fr-FR" altLang="fr-FR" sz="2800" b="1" dirty="0" smtClean="0"/>
              <a:t>Une pyramide</a:t>
            </a:r>
            <a:endParaRPr lang="fr-FR" altLang="fr-FR" sz="2800" b="1" dirty="0"/>
          </a:p>
        </p:txBody>
      </p:sp>
      <p:sp>
        <p:nvSpPr>
          <p:cNvPr id="16" name="ZoneTexte 9"/>
          <p:cNvSpPr txBox="1">
            <a:spLocks noChangeArrowheads="1"/>
          </p:cNvSpPr>
          <p:nvPr/>
        </p:nvSpPr>
        <p:spPr bwMode="auto">
          <a:xfrm>
            <a:off x="166688" y="4502649"/>
            <a:ext cx="220925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F.   </a:t>
            </a:r>
            <a:r>
              <a:rPr lang="fr-FR" altLang="fr-FR" sz="2800" b="1" dirty="0" smtClean="0"/>
              <a:t>Un cône</a:t>
            </a:r>
            <a:endParaRPr lang="fr-FR" altLang="fr-FR" sz="2800" b="1" dirty="0"/>
          </a:p>
        </p:txBody>
      </p:sp>
      <p:sp>
        <p:nvSpPr>
          <p:cNvPr id="17" name="ZoneTexte 9"/>
          <p:cNvSpPr txBox="1">
            <a:spLocks noChangeArrowheads="1"/>
          </p:cNvSpPr>
          <p:nvPr/>
        </p:nvSpPr>
        <p:spPr bwMode="auto">
          <a:xfrm>
            <a:off x="166688" y="5025592"/>
            <a:ext cx="274786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G</a:t>
            </a:r>
            <a:r>
              <a:rPr lang="fr-FR" altLang="fr-FR" sz="2800" b="1" dirty="0" smtClean="0"/>
              <a:t>.  Une sphère</a:t>
            </a:r>
            <a:endParaRPr lang="fr-FR" altLang="fr-FR" sz="2800" b="1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94064" y="1525187"/>
            <a:ext cx="4037104" cy="402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7792168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96296E-6 L 0.46888 0.00255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38742" y="4323174"/>
            <a:ext cx="1719955" cy="16868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</a:t>
            </a:r>
            <a:r>
              <a:rPr lang="fr-FR" dirty="0" smtClean="0"/>
              <a:t>3</a:t>
            </a:r>
            <a:endParaRPr lang="fr-FR" dirty="0"/>
          </a:p>
        </p:txBody>
      </p:sp>
      <p:pic>
        <p:nvPicPr>
          <p:cNvPr id="7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7263" y="6161088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8"/>
          <p:cNvSpPr txBox="1"/>
          <p:nvPr/>
        </p:nvSpPr>
        <p:spPr>
          <a:xfrm>
            <a:off x="4421559" y="6161087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2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9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7263" y="5865828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Bouton Solution"/>
          <p:cNvSpPr txBox="1">
            <a:spLocks noChangeArrowheads="1"/>
          </p:cNvSpPr>
          <p:nvPr/>
        </p:nvSpPr>
        <p:spPr bwMode="auto">
          <a:xfrm>
            <a:off x="10271670" y="6234392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0469" y="3803930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ZoneTexte 2"/>
          <p:cNvSpPr txBox="1">
            <a:spLocks noChangeArrowheads="1"/>
          </p:cNvSpPr>
          <p:nvPr/>
        </p:nvSpPr>
        <p:spPr bwMode="auto">
          <a:xfrm>
            <a:off x="0" y="1436688"/>
            <a:ext cx="378501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 smtClean="0">
                <a:solidFill>
                  <a:srgbClr val="FFFF00"/>
                </a:solidFill>
              </a:rPr>
              <a:t>La figure suivant est :</a:t>
            </a:r>
            <a:endParaRPr lang="fr-FR" altLang="fr-FR" sz="2800" b="1" dirty="0">
              <a:solidFill>
                <a:srgbClr val="FFFF00"/>
              </a:solidFill>
            </a:endParaRPr>
          </a:p>
        </p:txBody>
      </p:sp>
      <p:sp>
        <p:nvSpPr>
          <p:cNvPr id="13" name="ZoneTexte 3"/>
          <p:cNvSpPr txBox="1">
            <a:spLocks noChangeArrowheads="1"/>
          </p:cNvSpPr>
          <p:nvPr/>
        </p:nvSpPr>
        <p:spPr bwMode="auto">
          <a:xfrm>
            <a:off x="166688" y="1886449"/>
            <a:ext cx="220925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A.  </a:t>
            </a:r>
            <a:r>
              <a:rPr lang="fr-FR" altLang="fr-FR" sz="2800" b="1" dirty="0" smtClean="0"/>
              <a:t>Un cube</a:t>
            </a:r>
            <a:endParaRPr lang="fr-FR" altLang="fr-FR" sz="2800" b="1" dirty="0"/>
          </a:p>
        </p:txBody>
      </p:sp>
      <p:sp>
        <p:nvSpPr>
          <p:cNvPr id="14" name="ZoneTexte 5"/>
          <p:cNvSpPr txBox="1">
            <a:spLocks noChangeArrowheads="1"/>
          </p:cNvSpPr>
          <p:nvPr/>
        </p:nvSpPr>
        <p:spPr bwMode="auto">
          <a:xfrm>
            <a:off x="166688" y="2408736"/>
            <a:ext cx="312297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B.   </a:t>
            </a:r>
            <a:r>
              <a:rPr lang="fr-FR" altLang="fr-FR" sz="2800" b="1" dirty="0" smtClean="0"/>
              <a:t>Un pavé droit</a:t>
            </a:r>
            <a:endParaRPr lang="fr-FR" altLang="fr-FR" sz="2800" b="1" dirty="0"/>
          </a:p>
        </p:txBody>
      </p:sp>
      <p:sp>
        <p:nvSpPr>
          <p:cNvPr id="15" name="ZoneTexte 6"/>
          <p:cNvSpPr txBox="1">
            <a:spLocks noChangeArrowheads="1"/>
          </p:cNvSpPr>
          <p:nvPr/>
        </p:nvSpPr>
        <p:spPr bwMode="auto">
          <a:xfrm>
            <a:off x="166688" y="2932611"/>
            <a:ext cx="247856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C.  </a:t>
            </a:r>
            <a:r>
              <a:rPr lang="fr-FR" altLang="fr-FR" sz="2800" b="1" dirty="0" smtClean="0"/>
              <a:t>Un prisme</a:t>
            </a:r>
            <a:endParaRPr lang="fr-FR" altLang="fr-FR" sz="2800" b="1" dirty="0"/>
          </a:p>
        </p:txBody>
      </p:sp>
      <p:sp>
        <p:nvSpPr>
          <p:cNvPr id="16" name="ZoneTexte 7"/>
          <p:cNvSpPr txBox="1">
            <a:spLocks noChangeArrowheads="1"/>
          </p:cNvSpPr>
          <p:nvPr/>
        </p:nvSpPr>
        <p:spPr bwMode="auto">
          <a:xfrm>
            <a:off x="166688" y="3456486"/>
            <a:ext cx="269176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D.  </a:t>
            </a:r>
            <a:r>
              <a:rPr lang="fr-FR" altLang="fr-FR" sz="2800" b="1" dirty="0" smtClean="0"/>
              <a:t>Un cylindre</a:t>
            </a:r>
            <a:endParaRPr lang="fr-FR" altLang="fr-FR" sz="2800" b="1" dirty="0"/>
          </a:p>
        </p:txBody>
      </p:sp>
      <p:sp>
        <p:nvSpPr>
          <p:cNvPr id="17" name="ZoneTexte 8"/>
          <p:cNvSpPr txBox="1">
            <a:spLocks noChangeArrowheads="1"/>
          </p:cNvSpPr>
          <p:nvPr/>
        </p:nvSpPr>
        <p:spPr bwMode="auto">
          <a:xfrm>
            <a:off x="166688" y="3978774"/>
            <a:ext cx="323838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E.   </a:t>
            </a:r>
            <a:r>
              <a:rPr lang="fr-FR" altLang="fr-FR" sz="2800" b="1" dirty="0" smtClean="0"/>
              <a:t>Une pyramide</a:t>
            </a:r>
            <a:endParaRPr lang="fr-FR" altLang="fr-FR" sz="2800" b="1" dirty="0"/>
          </a:p>
        </p:txBody>
      </p:sp>
      <p:sp>
        <p:nvSpPr>
          <p:cNvPr id="18" name="ZoneTexte 9"/>
          <p:cNvSpPr txBox="1">
            <a:spLocks noChangeArrowheads="1"/>
          </p:cNvSpPr>
          <p:nvPr/>
        </p:nvSpPr>
        <p:spPr bwMode="auto">
          <a:xfrm>
            <a:off x="166688" y="4502649"/>
            <a:ext cx="220925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F.   </a:t>
            </a:r>
            <a:r>
              <a:rPr lang="fr-FR" altLang="fr-FR" sz="2800" b="1" dirty="0" smtClean="0"/>
              <a:t>Un cône</a:t>
            </a:r>
            <a:endParaRPr lang="fr-FR" altLang="fr-FR" sz="2800" b="1" dirty="0"/>
          </a:p>
        </p:txBody>
      </p:sp>
      <p:sp>
        <p:nvSpPr>
          <p:cNvPr id="19" name="ZoneTexte 9"/>
          <p:cNvSpPr txBox="1">
            <a:spLocks noChangeArrowheads="1"/>
          </p:cNvSpPr>
          <p:nvPr/>
        </p:nvSpPr>
        <p:spPr bwMode="auto">
          <a:xfrm>
            <a:off x="166688" y="5025592"/>
            <a:ext cx="274786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G</a:t>
            </a:r>
            <a:r>
              <a:rPr lang="fr-FR" altLang="fr-FR" sz="2800" b="1" dirty="0" smtClean="0"/>
              <a:t>.  Une sphère</a:t>
            </a:r>
            <a:endParaRPr lang="fr-FR" altLang="fr-FR" sz="2800" b="1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05379" y="1395811"/>
            <a:ext cx="3492435" cy="4153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0493623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96296E-6 L 0.46888 0.00255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42192" y="4176691"/>
            <a:ext cx="1717978" cy="16849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7</a:t>
            </a:r>
            <a:endParaRPr lang="fr-FR" dirty="0"/>
          </a:p>
        </p:txBody>
      </p:sp>
      <p:pic>
        <p:nvPicPr>
          <p:cNvPr id="7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7263" y="6161088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8"/>
          <p:cNvSpPr txBox="1"/>
          <p:nvPr/>
        </p:nvSpPr>
        <p:spPr>
          <a:xfrm>
            <a:off x="4421559" y="6161087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2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9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7263" y="5865828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Bouton Solution"/>
          <p:cNvSpPr txBox="1">
            <a:spLocks noChangeArrowheads="1"/>
          </p:cNvSpPr>
          <p:nvPr/>
        </p:nvSpPr>
        <p:spPr bwMode="auto">
          <a:xfrm>
            <a:off x="10271670" y="6234392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9714" y="3732622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ZoneTexte 2"/>
          <p:cNvSpPr txBox="1">
            <a:spLocks noChangeArrowheads="1"/>
          </p:cNvSpPr>
          <p:nvPr/>
        </p:nvSpPr>
        <p:spPr bwMode="auto">
          <a:xfrm>
            <a:off x="0" y="1436688"/>
            <a:ext cx="378501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 smtClean="0">
                <a:solidFill>
                  <a:srgbClr val="FFFF00"/>
                </a:solidFill>
              </a:rPr>
              <a:t>La figure suivant est :</a:t>
            </a:r>
            <a:endParaRPr lang="fr-FR" altLang="fr-FR" sz="2800" b="1" dirty="0">
              <a:solidFill>
                <a:srgbClr val="FFFF00"/>
              </a:solidFill>
            </a:endParaRPr>
          </a:p>
        </p:txBody>
      </p:sp>
      <p:sp>
        <p:nvSpPr>
          <p:cNvPr id="13" name="ZoneTexte 3"/>
          <p:cNvSpPr txBox="1">
            <a:spLocks noChangeArrowheads="1"/>
          </p:cNvSpPr>
          <p:nvPr/>
        </p:nvSpPr>
        <p:spPr bwMode="auto">
          <a:xfrm>
            <a:off x="166688" y="1886449"/>
            <a:ext cx="220925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A.  </a:t>
            </a:r>
            <a:r>
              <a:rPr lang="fr-FR" altLang="fr-FR" sz="2800" b="1" dirty="0" smtClean="0"/>
              <a:t>Un cube</a:t>
            </a:r>
            <a:endParaRPr lang="fr-FR" altLang="fr-FR" sz="2800" b="1" dirty="0"/>
          </a:p>
        </p:txBody>
      </p:sp>
      <p:sp>
        <p:nvSpPr>
          <p:cNvPr id="14" name="ZoneTexte 5"/>
          <p:cNvSpPr txBox="1">
            <a:spLocks noChangeArrowheads="1"/>
          </p:cNvSpPr>
          <p:nvPr/>
        </p:nvSpPr>
        <p:spPr bwMode="auto">
          <a:xfrm>
            <a:off x="166688" y="2408736"/>
            <a:ext cx="312297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B.   </a:t>
            </a:r>
            <a:r>
              <a:rPr lang="fr-FR" altLang="fr-FR" sz="2800" b="1" dirty="0" smtClean="0"/>
              <a:t>Un pavé droit</a:t>
            </a:r>
            <a:endParaRPr lang="fr-FR" altLang="fr-FR" sz="2800" b="1" dirty="0"/>
          </a:p>
        </p:txBody>
      </p:sp>
      <p:sp>
        <p:nvSpPr>
          <p:cNvPr id="15" name="ZoneTexte 6"/>
          <p:cNvSpPr txBox="1">
            <a:spLocks noChangeArrowheads="1"/>
          </p:cNvSpPr>
          <p:nvPr/>
        </p:nvSpPr>
        <p:spPr bwMode="auto">
          <a:xfrm>
            <a:off x="166688" y="2932611"/>
            <a:ext cx="247856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C.  </a:t>
            </a:r>
            <a:r>
              <a:rPr lang="fr-FR" altLang="fr-FR" sz="2800" b="1" dirty="0" smtClean="0"/>
              <a:t>Un prisme</a:t>
            </a:r>
            <a:endParaRPr lang="fr-FR" altLang="fr-FR" sz="2800" b="1" dirty="0"/>
          </a:p>
        </p:txBody>
      </p:sp>
      <p:sp>
        <p:nvSpPr>
          <p:cNvPr id="16" name="ZoneTexte 7"/>
          <p:cNvSpPr txBox="1">
            <a:spLocks noChangeArrowheads="1"/>
          </p:cNvSpPr>
          <p:nvPr/>
        </p:nvSpPr>
        <p:spPr bwMode="auto">
          <a:xfrm>
            <a:off x="166688" y="3456486"/>
            <a:ext cx="269176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D.  </a:t>
            </a:r>
            <a:r>
              <a:rPr lang="fr-FR" altLang="fr-FR" sz="2800" b="1" dirty="0" smtClean="0"/>
              <a:t>Un cylindre</a:t>
            </a:r>
            <a:endParaRPr lang="fr-FR" altLang="fr-FR" sz="2800" b="1" dirty="0"/>
          </a:p>
        </p:txBody>
      </p:sp>
      <p:sp>
        <p:nvSpPr>
          <p:cNvPr id="17" name="ZoneTexte 8"/>
          <p:cNvSpPr txBox="1">
            <a:spLocks noChangeArrowheads="1"/>
          </p:cNvSpPr>
          <p:nvPr/>
        </p:nvSpPr>
        <p:spPr bwMode="auto">
          <a:xfrm>
            <a:off x="166688" y="3978774"/>
            <a:ext cx="323838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E.   </a:t>
            </a:r>
            <a:r>
              <a:rPr lang="fr-FR" altLang="fr-FR" sz="2800" b="1" dirty="0" smtClean="0"/>
              <a:t>Une pyramide</a:t>
            </a:r>
            <a:endParaRPr lang="fr-FR" altLang="fr-FR" sz="2800" b="1" dirty="0"/>
          </a:p>
        </p:txBody>
      </p:sp>
      <p:sp>
        <p:nvSpPr>
          <p:cNvPr id="18" name="ZoneTexte 9"/>
          <p:cNvSpPr txBox="1">
            <a:spLocks noChangeArrowheads="1"/>
          </p:cNvSpPr>
          <p:nvPr/>
        </p:nvSpPr>
        <p:spPr bwMode="auto">
          <a:xfrm>
            <a:off x="166688" y="4502649"/>
            <a:ext cx="220925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F.   </a:t>
            </a:r>
            <a:r>
              <a:rPr lang="fr-FR" altLang="fr-FR" sz="2800" b="1" dirty="0" smtClean="0"/>
              <a:t>Un cône</a:t>
            </a:r>
            <a:endParaRPr lang="fr-FR" altLang="fr-FR" sz="2800" b="1" dirty="0"/>
          </a:p>
        </p:txBody>
      </p:sp>
      <p:sp>
        <p:nvSpPr>
          <p:cNvPr id="19" name="ZoneTexte 9"/>
          <p:cNvSpPr txBox="1">
            <a:spLocks noChangeArrowheads="1"/>
          </p:cNvSpPr>
          <p:nvPr/>
        </p:nvSpPr>
        <p:spPr bwMode="auto">
          <a:xfrm>
            <a:off x="166688" y="5025592"/>
            <a:ext cx="274786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G</a:t>
            </a:r>
            <a:r>
              <a:rPr lang="fr-FR" altLang="fr-FR" sz="2800" b="1" dirty="0" smtClean="0"/>
              <a:t>.  Une sphère</a:t>
            </a:r>
            <a:endParaRPr lang="fr-FR" altLang="fr-FR" sz="2800" b="1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09272" y="1934006"/>
            <a:ext cx="4856482" cy="3696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9563362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96296E-6 L 0.46888 0.00255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28635" y="4240384"/>
            <a:ext cx="1740169" cy="170670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8</a:t>
            </a:r>
            <a:endParaRPr lang="fr-FR" dirty="0"/>
          </a:p>
        </p:txBody>
      </p:sp>
      <p:pic>
        <p:nvPicPr>
          <p:cNvPr id="7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7263" y="6161088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8"/>
          <p:cNvSpPr txBox="1"/>
          <p:nvPr/>
        </p:nvSpPr>
        <p:spPr>
          <a:xfrm>
            <a:off x="4421559" y="6161087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2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9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7263" y="5865828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Bouton Solution"/>
          <p:cNvSpPr txBox="1">
            <a:spLocks noChangeArrowheads="1"/>
          </p:cNvSpPr>
          <p:nvPr/>
        </p:nvSpPr>
        <p:spPr bwMode="auto">
          <a:xfrm>
            <a:off x="10271670" y="6234392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0469" y="3660278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ZoneTexte 2"/>
          <p:cNvSpPr txBox="1">
            <a:spLocks noChangeArrowheads="1"/>
          </p:cNvSpPr>
          <p:nvPr/>
        </p:nvSpPr>
        <p:spPr bwMode="auto">
          <a:xfrm>
            <a:off x="0" y="1436688"/>
            <a:ext cx="378501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 smtClean="0">
                <a:solidFill>
                  <a:srgbClr val="FFFF00"/>
                </a:solidFill>
              </a:rPr>
              <a:t>La figure suivant est :</a:t>
            </a:r>
            <a:endParaRPr lang="fr-FR" altLang="fr-FR" sz="2800" b="1" dirty="0">
              <a:solidFill>
                <a:srgbClr val="FFFF00"/>
              </a:solidFill>
            </a:endParaRPr>
          </a:p>
        </p:txBody>
      </p:sp>
      <p:sp>
        <p:nvSpPr>
          <p:cNvPr id="13" name="ZoneTexte 3"/>
          <p:cNvSpPr txBox="1">
            <a:spLocks noChangeArrowheads="1"/>
          </p:cNvSpPr>
          <p:nvPr/>
        </p:nvSpPr>
        <p:spPr bwMode="auto">
          <a:xfrm>
            <a:off x="166688" y="1886449"/>
            <a:ext cx="220925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A.  </a:t>
            </a:r>
            <a:r>
              <a:rPr lang="fr-FR" altLang="fr-FR" sz="2800" b="1" dirty="0" smtClean="0"/>
              <a:t>Un cube</a:t>
            </a:r>
            <a:endParaRPr lang="fr-FR" altLang="fr-FR" sz="2800" b="1" dirty="0"/>
          </a:p>
        </p:txBody>
      </p:sp>
      <p:sp>
        <p:nvSpPr>
          <p:cNvPr id="14" name="ZoneTexte 5"/>
          <p:cNvSpPr txBox="1">
            <a:spLocks noChangeArrowheads="1"/>
          </p:cNvSpPr>
          <p:nvPr/>
        </p:nvSpPr>
        <p:spPr bwMode="auto">
          <a:xfrm>
            <a:off x="166688" y="2408736"/>
            <a:ext cx="312297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B.   </a:t>
            </a:r>
            <a:r>
              <a:rPr lang="fr-FR" altLang="fr-FR" sz="2800" b="1" dirty="0" smtClean="0"/>
              <a:t>Un pavé droit</a:t>
            </a:r>
            <a:endParaRPr lang="fr-FR" altLang="fr-FR" sz="2800" b="1" dirty="0"/>
          </a:p>
        </p:txBody>
      </p:sp>
      <p:sp>
        <p:nvSpPr>
          <p:cNvPr id="15" name="ZoneTexte 6"/>
          <p:cNvSpPr txBox="1">
            <a:spLocks noChangeArrowheads="1"/>
          </p:cNvSpPr>
          <p:nvPr/>
        </p:nvSpPr>
        <p:spPr bwMode="auto">
          <a:xfrm>
            <a:off x="166688" y="2932611"/>
            <a:ext cx="247856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C.  </a:t>
            </a:r>
            <a:r>
              <a:rPr lang="fr-FR" altLang="fr-FR" sz="2800" b="1" dirty="0" smtClean="0"/>
              <a:t>Un prisme</a:t>
            </a:r>
            <a:endParaRPr lang="fr-FR" altLang="fr-FR" sz="2800" b="1" dirty="0"/>
          </a:p>
        </p:txBody>
      </p:sp>
      <p:sp>
        <p:nvSpPr>
          <p:cNvPr id="16" name="ZoneTexte 7"/>
          <p:cNvSpPr txBox="1">
            <a:spLocks noChangeArrowheads="1"/>
          </p:cNvSpPr>
          <p:nvPr/>
        </p:nvSpPr>
        <p:spPr bwMode="auto">
          <a:xfrm>
            <a:off x="166688" y="3456486"/>
            <a:ext cx="269176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D.  </a:t>
            </a:r>
            <a:r>
              <a:rPr lang="fr-FR" altLang="fr-FR" sz="2800" b="1" dirty="0" smtClean="0"/>
              <a:t>Un cylindre</a:t>
            </a:r>
            <a:endParaRPr lang="fr-FR" altLang="fr-FR" sz="2800" b="1" dirty="0"/>
          </a:p>
        </p:txBody>
      </p:sp>
      <p:sp>
        <p:nvSpPr>
          <p:cNvPr id="17" name="ZoneTexte 8"/>
          <p:cNvSpPr txBox="1">
            <a:spLocks noChangeArrowheads="1"/>
          </p:cNvSpPr>
          <p:nvPr/>
        </p:nvSpPr>
        <p:spPr bwMode="auto">
          <a:xfrm>
            <a:off x="166688" y="3978774"/>
            <a:ext cx="323838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E.   </a:t>
            </a:r>
            <a:r>
              <a:rPr lang="fr-FR" altLang="fr-FR" sz="2800" b="1" dirty="0" smtClean="0"/>
              <a:t>Une pyramide</a:t>
            </a:r>
            <a:endParaRPr lang="fr-FR" altLang="fr-FR" sz="2800" b="1" dirty="0"/>
          </a:p>
        </p:txBody>
      </p:sp>
      <p:sp>
        <p:nvSpPr>
          <p:cNvPr id="18" name="ZoneTexte 9"/>
          <p:cNvSpPr txBox="1">
            <a:spLocks noChangeArrowheads="1"/>
          </p:cNvSpPr>
          <p:nvPr/>
        </p:nvSpPr>
        <p:spPr bwMode="auto">
          <a:xfrm>
            <a:off x="166688" y="4502649"/>
            <a:ext cx="220925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F.   </a:t>
            </a:r>
            <a:r>
              <a:rPr lang="fr-FR" altLang="fr-FR" sz="2800" b="1" dirty="0" smtClean="0"/>
              <a:t>Un cône</a:t>
            </a:r>
            <a:endParaRPr lang="fr-FR" altLang="fr-FR" sz="2800" b="1" dirty="0"/>
          </a:p>
        </p:txBody>
      </p:sp>
      <p:sp>
        <p:nvSpPr>
          <p:cNvPr id="19" name="ZoneTexte 9"/>
          <p:cNvSpPr txBox="1">
            <a:spLocks noChangeArrowheads="1"/>
          </p:cNvSpPr>
          <p:nvPr/>
        </p:nvSpPr>
        <p:spPr bwMode="auto">
          <a:xfrm>
            <a:off x="166688" y="5025592"/>
            <a:ext cx="274786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G</a:t>
            </a:r>
            <a:r>
              <a:rPr lang="fr-FR" altLang="fr-FR" sz="2800" b="1" dirty="0" smtClean="0"/>
              <a:t>.  Une sphère</a:t>
            </a:r>
            <a:endParaRPr lang="fr-FR" altLang="fr-FR" sz="2800" b="1" dirty="0"/>
          </a:p>
        </p:txBody>
      </p:sp>
      <p:pic>
        <p:nvPicPr>
          <p:cNvPr id="20" name="Image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71017" y="1580998"/>
            <a:ext cx="3802125" cy="3967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883676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96296E-6 L 0.46888 0.00255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Fin du FLASH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1902" y="1091409"/>
            <a:ext cx="5403847" cy="5422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3871560"/>
      </p:ext>
    </p:extLst>
  </p:cSld>
  <p:clrMapOvr>
    <a:masterClrMapping/>
  </p:clrMapOvr>
  <p:transition spd="slow" advTm="30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6364" y="-142106"/>
            <a:ext cx="8610600" cy="1293812"/>
          </a:xfrm>
        </p:spPr>
        <p:txBody>
          <a:bodyPr/>
          <a:lstStyle/>
          <a:p>
            <a:r>
              <a:rPr lang="fr-FR" dirty="0" smtClean="0"/>
              <a:t>SOLUTIONS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417267" y="2486791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1:</a:t>
            </a:r>
          </a:p>
          <a:p>
            <a:r>
              <a:rPr lang="fr-FR" dirty="0"/>
              <a:t>G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2711785" y="2486791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2:</a:t>
            </a:r>
          </a:p>
          <a:p>
            <a:r>
              <a:rPr lang="fr-FR" dirty="0"/>
              <a:t>F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5093835" y="2486791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3:</a:t>
            </a:r>
          </a:p>
          <a:p>
            <a:r>
              <a:rPr lang="fr-FR" dirty="0"/>
              <a:t>D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7475885" y="2486791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4:</a:t>
            </a:r>
          </a:p>
          <a:p>
            <a:r>
              <a:rPr lang="fr-FR" dirty="0"/>
              <a:t>B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10034576" y="2486791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5:</a:t>
            </a:r>
          </a:p>
          <a:p>
            <a:r>
              <a:rPr lang="fr-FR" dirty="0"/>
              <a:t>E</a:t>
            </a:r>
            <a:endParaRPr lang="fr-FR" dirty="0"/>
          </a:p>
        </p:txBody>
      </p:sp>
      <p:pic>
        <p:nvPicPr>
          <p:cNvPr id="28" name="Image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4159" y="3325150"/>
            <a:ext cx="1719954" cy="1686878"/>
          </a:xfrm>
          <a:prstGeom prst="rect">
            <a:avLst/>
          </a:prstGeom>
        </p:spPr>
      </p:pic>
      <p:pic>
        <p:nvPicPr>
          <p:cNvPr id="29" name="Image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267" y="3316441"/>
            <a:ext cx="1728834" cy="1695587"/>
          </a:xfrm>
          <a:prstGeom prst="rect">
            <a:avLst/>
          </a:prstGeom>
        </p:spPr>
      </p:pic>
      <p:pic>
        <p:nvPicPr>
          <p:cNvPr id="23" name="Image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22171" y="3316441"/>
            <a:ext cx="1719955" cy="1686878"/>
          </a:xfrm>
          <a:prstGeom prst="rect">
            <a:avLst/>
          </a:prstGeom>
        </p:spPr>
      </p:pic>
      <p:pic>
        <p:nvPicPr>
          <p:cNvPr id="24" name="Image 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70183" y="3316441"/>
            <a:ext cx="1717978" cy="1684940"/>
          </a:xfrm>
          <a:prstGeom prst="rect">
            <a:avLst/>
          </a:prstGeom>
        </p:spPr>
      </p:pic>
      <p:pic>
        <p:nvPicPr>
          <p:cNvPr id="31" name="Image 3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16218" y="3305324"/>
            <a:ext cx="1740169" cy="1706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7619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TM04033937[[fn=Vapor Trail]]</Template>
  <TotalTime>275</TotalTime>
  <Words>236</Words>
  <Application>Microsoft Office PowerPoint</Application>
  <PresentationFormat>Grand écran</PresentationFormat>
  <Paragraphs>71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2" baseType="lpstr">
      <vt:lpstr>Arial</vt:lpstr>
      <vt:lpstr>Baskerville Old Face</vt:lpstr>
      <vt:lpstr>Century Gothic</vt:lpstr>
      <vt:lpstr>Vapor Trail</vt:lpstr>
      <vt:lpstr>Questions FLASH n°14</vt:lpstr>
      <vt:lpstr>Question 1</vt:lpstr>
      <vt:lpstr>Question 2</vt:lpstr>
      <vt:lpstr>Question 3</vt:lpstr>
      <vt:lpstr>Question 7</vt:lpstr>
      <vt:lpstr>Question 8</vt:lpstr>
      <vt:lpstr>Fin du FLASH</vt:lpstr>
      <vt:lpstr>SOLUTIONS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Questions FLASH n°14</dc:title>
  <dc:creator>françois FATOUX</dc:creator>
  <cp:lastModifiedBy>françois FATOUX</cp:lastModifiedBy>
  <cp:revision>62</cp:revision>
  <dcterms:created xsi:type="dcterms:W3CDTF">2016-03-20T23:07:47Z</dcterms:created>
  <dcterms:modified xsi:type="dcterms:W3CDTF">2019-09-22T16:55:23Z</dcterms:modified>
</cp:coreProperties>
</file>